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98" r:id="rId5"/>
    <p:sldId id="301" r:id="rId6"/>
    <p:sldId id="300" r:id="rId7"/>
    <p:sldId id="302" r:id="rId8"/>
    <p:sldId id="303" r:id="rId9"/>
    <p:sldId id="304" r:id="rId10"/>
    <p:sldId id="305" r:id="rId11"/>
    <p:sldId id="306" r:id="rId12"/>
    <p:sldId id="307" r:id="rId13"/>
    <p:sldId id="308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74E1C-1808-45B2-B75C-4D9001095507}" type="datetime1">
              <a:rPr lang="es-ES" smtClean="0"/>
              <a:t>18/11/2022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18C9D-7709-4A95-8F43-BBF0364748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028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DD639-B493-4C6F-8888-3252BB671C65}" type="datetime1">
              <a:rPr lang="es-ES" noProof="0" smtClean="0"/>
              <a:t>18/11/2022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909E6-4FD5-449B-938E-8FE1DD2E6C2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3860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5056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116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497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124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1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6642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9406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724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5477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458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C9D2E-4262-4D66-B695-BE788D84072B}" type="datetime1">
              <a:rPr lang="es-ES" noProof="0" smtClean="0"/>
              <a:t>18/11/2022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17B069-C176-49CE-B015-141C4094D82C}" type="datetime1">
              <a:rPr lang="es-ES" noProof="0" smtClean="0"/>
              <a:t>18/11/2022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5FED23-3BF1-4A68-B660-492C651EE795}" type="datetime1">
              <a:rPr lang="es-ES" noProof="0" smtClean="0"/>
              <a:t>18/11/2022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C27429-2C82-4C57-B7CC-62FE9723E4EF}" type="datetime1">
              <a:rPr lang="es-ES" noProof="0" smtClean="0"/>
              <a:t>18/11/2022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49BD86-8774-44D6-B764-617249AD43F8}" type="datetime1">
              <a:rPr lang="es-ES" noProof="0" smtClean="0"/>
              <a:t>18/11/2022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B9C095-47B6-40E6-B8B1-485026BAA979}" type="datetime1">
              <a:rPr lang="es-ES" noProof="0" smtClean="0"/>
              <a:t>18/11/2022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90C87F-AA4E-4F2C-9C29-897EAC3BF71A}" type="datetime1">
              <a:rPr lang="es-ES" noProof="0" smtClean="0"/>
              <a:t>18/11/2022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8398048-5A25-40D5-B468-A26206AE4AA8}" type="datetime1">
              <a:rPr lang="es-ES" noProof="0" smtClean="0"/>
              <a:t>18/11/2022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99645712-319F-4E90-BCEB-D987D92F516A}" type="datetime1">
              <a:rPr lang="es-ES" noProof="0" smtClean="0"/>
              <a:t>18/11/2022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D1FE31BA-0339-46EE-ACF7-DCEDA255DE2F}" type="datetime1">
              <a:rPr lang="es-ES" noProof="0" smtClean="0"/>
              <a:t>18/11/2022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n 3" descr="Un trozo de papel con un lápiz situado encima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 fontScale="90000"/>
          </a:bodyPr>
          <a:lstStyle/>
          <a:p>
            <a:r>
              <a:rPr lang="es-ES" sz="4400" dirty="0">
                <a:solidFill>
                  <a:schemeClr val="tx1"/>
                </a:solidFill>
              </a:rPr>
              <a:t>TEC Monterrey</a:t>
            </a:r>
            <a:br>
              <a:rPr lang="es-ES" sz="4400" dirty="0">
                <a:solidFill>
                  <a:schemeClr val="tx1"/>
                </a:solidFill>
              </a:rPr>
            </a:br>
            <a:r>
              <a:rPr lang="es-ES" sz="4400" dirty="0">
                <a:solidFill>
                  <a:schemeClr val="tx1"/>
                </a:solidFill>
              </a:rPr>
              <a:t>Ciencia Datos</a:t>
            </a:r>
            <a:br>
              <a:rPr lang="es-ES" sz="4400" dirty="0">
                <a:solidFill>
                  <a:schemeClr val="tx1"/>
                </a:solidFill>
              </a:rPr>
            </a:br>
            <a:r>
              <a:rPr lang="es-ES" sz="4400" dirty="0">
                <a:solidFill>
                  <a:schemeClr val="tx1"/>
                </a:solidFill>
              </a:rPr>
              <a:t>Reto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s-ES" sz="1200" b="1" i="0" dirty="0">
                <a:effectLst/>
                <a:latin typeface="-apple-system"/>
              </a:rPr>
              <a:t>Juan Pablo Noguerón Morales A01097897</a:t>
            </a:r>
          </a:p>
          <a:p>
            <a:pPr>
              <a:lnSpc>
                <a:spcPct val="100000"/>
              </a:lnSpc>
            </a:pPr>
            <a:r>
              <a:rPr lang="es-EC" sz="1200" b="1" i="0" dirty="0">
                <a:effectLst/>
                <a:latin typeface="-apple-system"/>
              </a:rPr>
              <a:t>Mauricio Xavier Muñoz Escobar A01793598</a:t>
            </a:r>
          </a:p>
          <a:p>
            <a:pPr rtl="0">
              <a:lnSpc>
                <a:spcPct val="100000"/>
              </a:lnSpc>
            </a:pPr>
            <a:endParaRPr lang="es-ES" sz="1600" dirty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Modelamiento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DB57DE02-3572-0C1A-022A-69771B48C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984" y="1303742"/>
            <a:ext cx="5928344" cy="4312870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8E46689-CC28-FB7A-20F9-CF233676E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dirty="0" err="1"/>
              <a:t>Finalmente</a:t>
            </a:r>
            <a:r>
              <a:rPr lang="en-US" dirty="0"/>
              <a:t> se </a:t>
            </a:r>
            <a:r>
              <a:rPr lang="en-US" dirty="0" err="1"/>
              <a:t>implemente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confunsión</a:t>
            </a:r>
            <a:r>
              <a:rPr lang="en-US" dirty="0"/>
              <a:t> para </a:t>
            </a:r>
            <a:r>
              <a:rPr lang="en-US" dirty="0" err="1"/>
              <a:t>evidenciar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modelo</a:t>
            </a:r>
            <a:r>
              <a:rPr lang="en-US" dirty="0"/>
              <a:t> y se </a:t>
            </a:r>
            <a:r>
              <a:rPr lang="en-US" dirty="0" err="1"/>
              <a:t>compara</a:t>
            </a:r>
            <a:r>
              <a:rPr lang="en-US" dirty="0"/>
              <a:t> con un </a:t>
            </a:r>
            <a:r>
              <a:rPr lang="en-US" dirty="0" err="1"/>
              <a:t>modelo</a:t>
            </a:r>
            <a:r>
              <a:rPr lang="en-US" dirty="0"/>
              <a:t> de random forest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que se </a:t>
            </a:r>
            <a:r>
              <a:rPr lang="en-US" dirty="0" err="1"/>
              <a:t>concluye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métricas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arbol de decision es </a:t>
            </a:r>
            <a:r>
              <a:rPr lang="en-US" dirty="0" err="1"/>
              <a:t>el</a:t>
            </a:r>
            <a:r>
              <a:rPr lang="en-US" dirty="0"/>
              <a:t> major </a:t>
            </a:r>
            <a:r>
              <a:rPr lang="en-US" dirty="0" err="1"/>
              <a:t>algoritmo</a:t>
            </a:r>
            <a:r>
              <a:rPr lang="en-US" dirty="0"/>
              <a:t> para </a:t>
            </a: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nuestra</a:t>
            </a:r>
            <a:r>
              <a:rPr lang="en-US" dirty="0"/>
              <a:t> variable </a:t>
            </a:r>
            <a:r>
              <a:rPr lang="en-US" dirty="0" err="1"/>
              <a:t>dependiente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9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Lectura de la base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CBDAE5-0BFB-B54B-0ED8-EE34A3E7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68" y="1611051"/>
            <a:ext cx="6845823" cy="3748087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ABDC342-D8F6-9BAF-E22F-45652AED6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trabajo</a:t>
            </a:r>
            <a:r>
              <a:rPr lang="en-US" dirty="0"/>
              <a:t> se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estudio</a:t>
            </a:r>
            <a:r>
              <a:rPr lang="en-US" dirty="0"/>
              <a:t> de las b</a:t>
            </a:r>
            <a:r>
              <a:rPr lang="es-ES" dirty="0"/>
              <a:t>ase de datos de calidad de agua, el equipo 157 ha escogido el dataset de aguas subterráneas, esta base esta conformada por 1,068 registros y 88 campos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4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05B3EDE-675E-396C-260D-975B04C8F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" y="429898"/>
            <a:ext cx="12191985" cy="371855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Limpieza de la información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ABDC342-D8F6-9BAF-E22F-45652AED6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r>
              <a:rPr lang="es-EC" dirty="0"/>
              <a:t>Se desarrollo el trabajo validando y estudiando todos los campos del dataset, utilizando comandos como el describe(), </a:t>
            </a:r>
            <a:r>
              <a:rPr lang="es-EC" dirty="0" err="1"/>
              <a:t>info</a:t>
            </a:r>
            <a:r>
              <a:rPr lang="es-EC" dirty="0"/>
              <a:t>(), </a:t>
            </a:r>
            <a:r>
              <a:rPr lang="es-EC" dirty="0" err="1"/>
              <a:t>isna</a:t>
            </a:r>
            <a:r>
              <a:rPr lang="es-EC" dirty="0"/>
              <a:t>(), entre otros. Se realizo un análisis en conjunto y por campos.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Análisis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BCF221-BF61-9DAD-2EB0-E413EB946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65466"/>
            <a:ext cx="4639736" cy="2459060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ABDC342-D8F6-9BAF-E22F-45652AED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r>
              <a:rPr lang="es-EC" dirty="0"/>
              <a:t>Adicionalmente se completo la información con gráficos de barras para las variables categóricas y histogramas para las variables número.</a:t>
            </a:r>
          </a:p>
          <a:p>
            <a:r>
              <a:rPr lang="en-US" dirty="0"/>
              <a:t>Se </a:t>
            </a:r>
            <a:r>
              <a:rPr lang="en-US" dirty="0" err="1"/>
              <a:t>imputa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columna</a:t>
            </a:r>
            <a:r>
              <a:rPr lang="en-US" dirty="0"/>
              <a:t> con las medias, </a:t>
            </a:r>
            <a:r>
              <a:rPr lang="en-US" dirty="0" err="1"/>
              <a:t>mediana</a:t>
            </a:r>
            <a:r>
              <a:rPr lang="en-US" dirty="0"/>
              <a:t> y </a:t>
            </a:r>
            <a:r>
              <a:rPr lang="en-US" dirty="0" err="1"/>
              <a:t>moda</a:t>
            </a:r>
            <a:r>
              <a:rPr lang="en-US" dirty="0"/>
              <a:t> </a:t>
            </a:r>
            <a:r>
              <a:rPr lang="en-US" dirty="0" err="1"/>
              <a:t>dependiente</a:t>
            </a:r>
            <a:r>
              <a:rPr lang="en-US" dirty="0"/>
              <a:t> del </a:t>
            </a:r>
            <a:r>
              <a:rPr lang="en-US" dirty="0" err="1"/>
              <a:t>caso</a:t>
            </a:r>
            <a:r>
              <a:rPr lang="en-US" dirty="0"/>
              <a:t> para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data mas </a:t>
            </a:r>
            <a:r>
              <a:rPr lang="en-US" dirty="0" err="1"/>
              <a:t>homogenia</a:t>
            </a:r>
            <a:r>
              <a:rPr lang="en-US" dirty="0"/>
              <a:t>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299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Análisis de datos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ABDC342-D8F6-9BAF-E22F-45652AED6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073138"/>
            <a:ext cx="4639736" cy="2795955"/>
          </a:xfrm>
        </p:spPr>
        <p:txBody>
          <a:bodyPr>
            <a:normAutofit/>
          </a:bodyPr>
          <a:lstStyle/>
          <a:p>
            <a:r>
              <a:rPr lang="es-EC" dirty="0"/>
              <a:t>Se realiza la exploración de los datos con análisis de tendencias y </a:t>
            </a:r>
            <a:r>
              <a:rPr lang="es-EC" dirty="0" err="1"/>
              <a:t>correlaciónes</a:t>
            </a:r>
            <a:r>
              <a:rPr lang="es-EC" dirty="0"/>
              <a:t> entre las variables.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333389-17FE-0B0E-C0D9-7D977019C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468" y="2120900"/>
            <a:ext cx="3824688" cy="374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009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K-</a:t>
            </a:r>
            <a:r>
              <a:rPr lang="es-ES" dirty="0" err="1"/>
              <a:t>means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1E41B1-D7B9-8FB4-0105-CBF870EDF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14" y="2108201"/>
            <a:ext cx="5551132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7342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K-</a:t>
            </a:r>
            <a:r>
              <a:rPr lang="es-ES" dirty="0" err="1"/>
              <a:t>means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844E7A-E6E5-3787-0638-1804C5DF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26" y="250864"/>
            <a:ext cx="4944107" cy="3052987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8E46689-CC28-FB7A-20F9-CF233676E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Mediante </a:t>
            </a:r>
            <a:r>
              <a:rPr lang="en-US" dirty="0" err="1"/>
              <a:t>clusterización</a:t>
            </a:r>
            <a:r>
              <a:rPr lang="en-US" dirty="0"/>
              <a:t> se </a:t>
            </a:r>
            <a:r>
              <a:rPr lang="en-US" dirty="0" err="1"/>
              <a:t>ubica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sitios de </a:t>
            </a:r>
            <a:r>
              <a:rPr lang="en-US" dirty="0" err="1"/>
              <a:t>monitoreo</a:t>
            </a:r>
            <a:r>
              <a:rPr lang="en-US" dirty="0"/>
              <a:t> de </a:t>
            </a:r>
            <a:r>
              <a:rPr lang="en-US" dirty="0" err="1"/>
              <a:t>aguas</a:t>
            </a:r>
            <a:r>
              <a:rPr lang="en-US" dirty="0"/>
              <a:t> </a:t>
            </a:r>
            <a:r>
              <a:rPr lang="en-US" dirty="0" err="1"/>
              <a:t>subterráneas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fin de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centroides</a:t>
            </a:r>
            <a:r>
              <a:rPr lang="en-US" dirty="0"/>
              <a:t> para </a:t>
            </a:r>
            <a:r>
              <a:rPr lang="en-US" dirty="0" err="1"/>
              <a:t>clasificar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agua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72BD86-21CB-E1F1-37E8-6BFA46D41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026" y="3506771"/>
            <a:ext cx="5162938" cy="3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18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Modelamiento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AF12A0-A004-C9F7-1724-2B1156B0F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324692"/>
            <a:ext cx="4639736" cy="3340609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8E46689-CC28-FB7A-20F9-CF233676E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entrena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para </a:t>
            </a:r>
            <a:r>
              <a:rPr lang="en-US" dirty="0" err="1"/>
              <a:t>encontrar</a:t>
            </a:r>
            <a:r>
              <a:rPr lang="en-US" dirty="0"/>
              <a:t> las variables mas </a:t>
            </a:r>
            <a:r>
              <a:rPr lang="en-US" dirty="0" err="1"/>
              <a:t>representativas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predecir</a:t>
            </a:r>
            <a:r>
              <a:rPr lang="en-US" dirty="0"/>
              <a:t> la variable de </a:t>
            </a:r>
            <a:r>
              <a:rPr lang="en-US" dirty="0" err="1"/>
              <a:t>semaforo</a:t>
            </a:r>
            <a:r>
              <a:rPr lang="en-US" dirty="0"/>
              <a:t>:</a:t>
            </a:r>
          </a:p>
          <a:p>
            <a:r>
              <a:rPr lang="en-US" dirty="0"/>
              <a:t>La </a:t>
            </a:r>
            <a:r>
              <a:rPr lang="en-US" dirty="0" err="1"/>
              <a:t>etiqueta</a:t>
            </a:r>
            <a:r>
              <a:rPr lang="en-US" dirty="0"/>
              <a:t> se </a:t>
            </a:r>
            <a:r>
              <a:rPr lang="en-US" dirty="0" err="1"/>
              <a:t>presenta</a:t>
            </a:r>
            <a:r>
              <a:rPr lang="en-US" dirty="0"/>
              <a:t> a </a:t>
            </a:r>
            <a:r>
              <a:rPr lang="en-US" dirty="0" err="1"/>
              <a:t>continuación</a:t>
            </a:r>
            <a:r>
              <a:rPr lang="en-US" dirty="0"/>
              <a:t>:</a:t>
            </a:r>
          </a:p>
          <a:p>
            <a:r>
              <a:rPr lang="en-US" dirty="0"/>
              <a:t>- Verde</a:t>
            </a:r>
          </a:p>
          <a:p>
            <a:r>
              <a:rPr lang="en-US" dirty="0"/>
              <a:t>- Rojo</a:t>
            </a:r>
          </a:p>
          <a:p>
            <a:r>
              <a:rPr lang="en-US" dirty="0"/>
              <a:t>- Amarillo</a:t>
            </a:r>
          </a:p>
        </p:txBody>
      </p:sp>
    </p:spTree>
    <p:extLst>
      <p:ext uri="{BB962C8B-B14F-4D97-AF65-F5344CB8AC3E}">
        <p14:creationId xmlns:p14="http://schemas.microsoft.com/office/powerpoint/2010/main" val="402297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191BD9-00C4-70E3-84BF-76F02F92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67" y="0"/>
            <a:ext cx="8249281" cy="457835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Modelamiento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8E46689-CC28-FB7A-20F9-CF233676E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r>
              <a:rPr lang="en-US" dirty="0"/>
              <a:t>Se define que las </a:t>
            </a:r>
            <a:r>
              <a:rPr lang="en-US" dirty="0" err="1"/>
              <a:t>siguiente</a:t>
            </a:r>
            <a:r>
              <a:rPr lang="en-US" dirty="0"/>
              <a:t> variables son las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relevantes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entrar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s-EC" b="0" i="0" dirty="0">
                <a:effectLst/>
                <a:latin typeface="-apple-system"/>
              </a:rPr>
              <a:t>FLUORUROS, DUR, N_NO3, COLI_FEC_NMP, AS_TOT, MN_TOT, ALC, CONDUCT, CR_TOT y PB_TOT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2378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108_TF22712842.potx" id="{4708C323-9511-41F2-A34B-4D9FB1CD758F}" vid="{2A25D6EF-FD31-443E-8F41-09AF3298DEF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{3AE33319-703D-49EE-BA01-A17A4DA64931}tf22712842_win32</Template>
  <TotalTime>0</TotalTime>
  <Words>329</Words>
  <Application>Microsoft Office PowerPoint</Application>
  <PresentationFormat>Panorámica</PresentationFormat>
  <Paragraphs>35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-apple-system</vt:lpstr>
      <vt:lpstr>Bookman Old Style</vt:lpstr>
      <vt:lpstr>Calibri</vt:lpstr>
      <vt:lpstr>Franklin Gothic Book</vt:lpstr>
      <vt:lpstr>1_RetrospectVTI</vt:lpstr>
      <vt:lpstr>TEC Monterrey Ciencia Datos Reto</vt:lpstr>
      <vt:lpstr>Lectura de la base</vt:lpstr>
      <vt:lpstr>Limpieza de la información</vt:lpstr>
      <vt:lpstr>Análisis de datos</vt:lpstr>
      <vt:lpstr>Análisis de datos</vt:lpstr>
      <vt:lpstr>K-means</vt:lpstr>
      <vt:lpstr>K-means</vt:lpstr>
      <vt:lpstr>Modelamiento</vt:lpstr>
      <vt:lpstr>Modelamiento</vt:lpstr>
      <vt:lpstr>Modelamiento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 Monterrey Ciencia Datos Reto</dc:title>
  <dc:creator>Mauro Muñoz</dc:creator>
  <cp:lastModifiedBy>Mauro Muñoz</cp:lastModifiedBy>
  <cp:revision>3</cp:revision>
  <dcterms:created xsi:type="dcterms:W3CDTF">2022-11-18T21:44:25Z</dcterms:created>
  <dcterms:modified xsi:type="dcterms:W3CDTF">2022-11-18T23:05:53Z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